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8" r:id="rId3"/>
    <p:sldId id="257" r:id="rId4"/>
    <p:sldId id="269" r:id="rId5"/>
    <p:sldId id="258" r:id="rId6"/>
    <p:sldId id="270" r:id="rId7"/>
    <p:sldId id="271" r:id="rId8"/>
    <p:sldId id="272" r:id="rId9"/>
    <p:sldId id="259" r:id="rId10"/>
    <p:sldId id="260" r:id="rId11"/>
    <p:sldId id="261" r:id="rId12"/>
    <p:sldId id="273" r:id="rId13"/>
    <p:sldId id="274" r:id="rId14"/>
    <p:sldId id="262" r:id="rId15"/>
    <p:sldId id="275" r:id="rId16"/>
    <p:sldId id="27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1017D-1C00-4E9B-93A4-2ECB04FD16A0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BBA9-A51B-467F-90C8-8B6DFDEFDC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1017D-1C00-4E9B-93A4-2ECB04FD16A0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BBA9-A51B-467F-90C8-8B6DFDEFDC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1017D-1C00-4E9B-93A4-2ECB04FD16A0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BBA9-A51B-467F-90C8-8B6DFDEFDC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1017D-1C00-4E9B-93A4-2ECB04FD16A0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BBA9-A51B-467F-90C8-8B6DFDEFDC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1017D-1C00-4E9B-93A4-2ECB04FD16A0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BBA9-A51B-467F-90C8-8B6DFDEFDC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1017D-1C00-4E9B-93A4-2ECB04FD16A0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BBA9-A51B-467F-90C8-8B6DFDEFDC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1017D-1C00-4E9B-93A4-2ECB04FD16A0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BBA9-A51B-467F-90C8-8B6DFDEFDC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1017D-1C00-4E9B-93A4-2ECB04FD16A0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BBA9-A51B-467F-90C8-8B6DFDEFDC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1017D-1C00-4E9B-93A4-2ECB04FD16A0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BBA9-A51B-467F-90C8-8B6DFDEFDC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1017D-1C00-4E9B-93A4-2ECB04FD16A0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BBBA9-A51B-467F-90C8-8B6DFDEFDC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1017D-1C00-4E9B-93A4-2ECB04FD16A0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93BBBA9-A51B-467F-90C8-8B6DFDEFDCD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661017D-1C00-4E9B-93A4-2ECB04FD16A0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93BBBA9-A51B-467F-90C8-8B6DFDEFDCD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357167"/>
            <a:ext cx="8643998" cy="3243284"/>
          </a:xfrm>
        </p:spPr>
        <p:txBody>
          <a:bodyPr>
            <a:normAutofit fontScale="90000"/>
          </a:bodyPr>
          <a:lstStyle/>
          <a:p>
            <a:r>
              <a:rPr lang="ru-RU" sz="6000" dirty="0" smtClean="0"/>
              <a:t>Ломоносов  Михаил  Васильевич                            </a:t>
            </a:r>
            <a:r>
              <a:rPr lang="ru-RU" sz="5300" dirty="0"/>
              <a:t/>
            </a:r>
            <a:br>
              <a:rPr lang="ru-RU" sz="5300" dirty="0"/>
            </a:br>
            <a:r>
              <a:rPr lang="ru-RU" sz="5300" dirty="0" smtClean="0"/>
              <a:t>(1711 – 1785) </a:t>
            </a:r>
            <a:br>
              <a:rPr lang="ru-RU" sz="5300" dirty="0" smtClean="0"/>
            </a:br>
            <a:r>
              <a:rPr lang="ru-RU" sz="4000" dirty="0" smtClean="0"/>
              <a:t>310 лет со дня рождения</a:t>
            </a:r>
            <a:r>
              <a:rPr lang="ru-RU" sz="2700" dirty="0" smtClean="0"/>
              <a:t>.      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3886200"/>
            <a:ext cx="8072494" cy="2757510"/>
          </a:xfrm>
        </p:spPr>
        <p:txBody>
          <a:bodyPr/>
          <a:lstStyle/>
          <a:p>
            <a:r>
              <a:rPr lang="ru-RU" sz="4800" dirty="0" smtClean="0"/>
              <a:t>ГЕНИЙ ЗЕМЛИ РУССКОЙ.</a:t>
            </a:r>
          </a:p>
          <a:p>
            <a:r>
              <a:rPr lang="ru-RU" sz="5400" dirty="0" smtClean="0"/>
              <a:t>Человек ,определивший время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Библиотека\Desktop\хим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000108"/>
            <a:ext cx="6643734" cy="50006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Библиотека\Desktop\физ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500" y="857232"/>
            <a:ext cx="6643714" cy="55721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Библиотека\Desktop\слово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928670"/>
            <a:ext cx="7786742" cy="56436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Библиотека\Desktop\собр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000108"/>
            <a:ext cx="6786610" cy="52149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642918"/>
            <a:ext cx="800105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Вклад Ломоносова в русскую </a:t>
            </a:r>
            <a:r>
              <a:rPr lang="ru-RU" sz="2000" dirty="0" smtClean="0"/>
              <a:t>литературу.</a:t>
            </a:r>
          </a:p>
          <a:p>
            <a:r>
              <a:rPr lang="ru-RU" sz="2000" dirty="0" smtClean="0"/>
              <a:t>                                                                                                                      </a:t>
            </a:r>
            <a:r>
              <a:rPr lang="ru-RU" sz="2000" dirty="0" smtClean="0"/>
              <a:t>Скульптор Ф. Шубин «… с Ломоносова начинается наша литература; он был ее отцом и пестуном; он был ее Петром Великим» (В.Г. Белинский). Ломоносов был первым поэтом, заложившим основы новой русской литературы XVIII в. в отношении к достижениям европейской культуры. Но, освоив европейские традиции, он активно использовал богатство национальной культуры</a:t>
            </a:r>
            <a:r>
              <a:rPr lang="ru-RU" sz="2000" dirty="0" smtClean="0"/>
              <a:t>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3357562"/>
            <a:ext cx="792961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Во время Ломоносова происходил процесс становления русской нации, утверждения русской национальной культуры – это и определило основное содержание творчества Ломоносова: </a:t>
            </a:r>
            <a:r>
              <a:rPr lang="ru-RU" sz="2000" dirty="0" err="1" smtClean="0"/>
              <a:t>патриотическо-гражданственная</a:t>
            </a:r>
            <a:r>
              <a:rPr lang="ru-RU" sz="2000" dirty="0" smtClean="0"/>
              <a:t> тема в его поэзии, тема труда и науки, прославление военных триумфов России и вместе с тем осуждение захватнических войн и восхваление «тишины», мира между народами как необходимого условия процветания страны, образы национальных героев, и прежде всего Петра I.</a:t>
            </a:r>
            <a:br>
              <a:rPr lang="ru-RU" sz="20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3" y="642918"/>
            <a:ext cx="5572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b="1" dirty="0" smtClean="0"/>
              <a:t>Заслуги Ломоносова перед отечеством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214422"/>
            <a:ext cx="75724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Оптика, метрология, механика, тепло, география, история, химия, литература и электричество </a:t>
            </a:r>
            <a:r>
              <a:rPr lang="ru-RU" dirty="0" smtClean="0"/>
              <a:t>–</a:t>
            </a:r>
            <a:r>
              <a:rPr lang="ru-RU" dirty="0" smtClean="0"/>
              <a:t>это далеко не весь список постигнутых Михаилом Ломоносовым знаний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2143116"/>
            <a:ext cx="52149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 smtClean="0"/>
              <a:t> </a:t>
            </a:r>
            <a:r>
              <a:rPr lang="ru-RU" u="sng" dirty="0" smtClean="0"/>
              <a:t>Список 10 невероятных открытий для мира:</a:t>
            </a:r>
            <a:r>
              <a:rPr lang="ru-RU" u="sng" dirty="0" smtClean="0"/>
              <a:t> 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2428868"/>
            <a:ext cx="635796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i="1" dirty="0" smtClean="0"/>
              <a:t>1. Молекулярно-кинетическая </a:t>
            </a:r>
            <a:r>
              <a:rPr lang="ru-RU" i="1" dirty="0" smtClean="0"/>
              <a:t>теория тепла.</a:t>
            </a:r>
            <a:endParaRPr lang="ru-RU" dirty="0" smtClean="0"/>
          </a:p>
          <a:p>
            <a:pPr fontAlgn="base"/>
            <a:r>
              <a:rPr lang="ru-RU" i="1" dirty="0" smtClean="0"/>
              <a:t>2. Научное </a:t>
            </a:r>
            <a:r>
              <a:rPr lang="ru-RU" i="1" dirty="0" smtClean="0"/>
              <a:t>открытие о стекле.</a:t>
            </a:r>
            <a:endParaRPr lang="ru-RU" dirty="0" smtClean="0"/>
          </a:p>
          <a:p>
            <a:pPr fontAlgn="base"/>
            <a:r>
              <a:rPr lang="ru-RU" i="1" dirty="0" smtClean="0"/>
              <a:t>3. </a:t>
            </a:r>
            <a:r>
              <a:rPr lang="ru-RU" i="1" dirty="0" err="1" smtClean="0"/>
              <a:t>Оптомеханика</a:t>
            </a:r>
            <a:r>
              <a:rPr lang="ru-RU" i="1" dirty="0" smtClean="0"/>
              <a:t> </a:t>
            </a:r>
            <a:r>
              <a:rPr lang="ru-RU" i="1" dirty="0" smtClean="0"/>
              <a:t>и приборостроение.</a:t>
            </a:r>
            <a:endParaRPr lang="ru-RU" dirty="0" smtClean="0"/>
          </a:p>
          <a:p>
            <a:pPr fontAlgn="base"/>
            <a:r>
              <a:rPr lang="ru-RU" i="1" dirty="0" smtClean="0"/>
              <a:t>4. Создание </a:t>
            </a:r>
            <a:r>
              <a:rPr lang="ru-RU" i="1" dirty="0" smtClean="0"/>
              <a:t>прототипа вертолета.</a:t>
            </a:r>
            <a:endParaRPr lang="ru-RU" dirty="0" smtClean="0"/>
          </a:p>
          <a:p>
            <a:pPr fontAlgn="base"/>
            <a:r>
              <a:rPr lang="ru-RU" i="1" dirty="0" smtClean="0"/>
              <a:t>5. Грамматика </a:t>
            </a:r>
            <a:r>
              <a:rPr lang="ru-RU" i="1" dirty="0" smtClean="0"/>
              <a:t>и теория стиля.</a:t>
            </a:r>
            <a:endParaRPr lang="ru-RU" dirty="0" smtClean="0"/>
          </a:p>
          <a:p>
            <a:pPr fontAlgn="base"/>
            <a:r>
              <a:rPr lang="ru-RU" i="1" dirty="0" smtClean="0"/>
              <a:t>6. Физическая </a:t>
            </a:r>
            <a:r>
              <a:rPr lang="ru-RU" i="1" dirty="0" smtClean="0"/>
              <a:t>химия.</a:t>
            </a:r>
            <a:endParaRPr lang="ru-RU" dirty="0" smtClean="0"/>
          </a:p>
          <a:p>
            <a:pPr fontAlgn="base"/>
            <a:r>
              <a:rPr lang="ru-RU" i="1" dirty="0" smtClean="0"/>
              <a:t>7. Принципы </a:t>
            </a:r>
            <a:r>
              <a:rPr lang="ru-RU" i="1" dirty="0" smtClean="0"/>
              <a:t>экономической географии.</a:t>
            </a:r>
            <a:endParaRPr lang="ru-RU" dirty="0" smtClean="0"/>
          </a:p>
          <a:p>
            <a:pPr fontAlgn="base"/>
            <a:r>
              <a:rPr lang="ru-RU" i="1" dirty="0" smtClean="0"/>
              <a:t>8. Получение </a:t>
            </a:r>
            <a:r>
              <a:rPr lang="ru-RU" i="1" dirty="0" smtClean="0"/>
              <a:t>твердой ртути.</a:t>
            </a:r>
            <a:endParaRPr lang="ru-RU" dirty="0" smtClean="0"/>
          </a:p>
          <a:p>
            <a:pPr fontAlgn="base"/>
            <a:r>
              <a:rPr lang="ru-RU" i="1" dirty="0" smtClean="0"/>
              <a:t>9. Навигация </a:t>
            </a:r>
            <a:r>
              <a:rPr lang="ru-RU" i="1" dirty="0" smtClean="0"/>
              <a:t>и геология.</a:t>
            </a:r>
            <a:endParaRPr lang="ru-RU" dirty="0" smtClean="0"/>
          </a:p>
          <a:p>
            <a:pPr fontAlgn="base"/>
            <a:r>
              <a:rPr lang="ru-RU" i="1" dirty="0" smtClean="0"/>
              <a:t>10. Поэтическая </a:t>
            </a:r>
            <a:r>
              <a:rPr lang="ru-RU" i="1" dirty="0" smtClean="0"/>
              <a:t>теория и </a:t>
            </a:r>
            <a:r>
              <a:rPr lang="ru-RU" i="1" dirty="0" smtClean="0"/>
              <a:t>практика.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857364"/>
            <a:ext cx="78581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/>
              <a:t>Достижения этого человека не пересчитать даже на 3 парах рук.</a:t>
            </a:r>
            <a:r>
              <a:rPr lang="ru-RU" i="1" dirty="0" smtClean="0"/>
              <a:t>.</a:t>
            </a:r>
            <a:r>
              <a:rPr lang="ru-RU" dirty="0" smtClean="0"/>
              <a:t> Он выдающийся ученый, сильный и своенравный человек. Благодаря ему, мы живем – так, как живем. Список его открытий можно перечислять в течение 20 минут чтения. Откуда появился такой талант в простом мальчишке из села – неизвестно. Обычные родители, обычная семья, сын – гений. Все, что он сделал для мира, на самом деле, удивляет и поражает до глубины души. Только подумайте, в период с 1750-1760 годов, Ломоносов добился огромного успеха в каждой научной сфере. Может он обладал навыками </a:t>
            </a:r>
            <a:r>
              <a:rPr lang="ru-RU" dirty="0" err="1" smtClean="0"/>
              <a:t>телепортации</a:t>
            </a:r>
            <a:r>
              <a:rPr lang="ru-RU" dirty="0" smtClean="0"/>
              <a:t> или умел перемещаться в будущее? – нет. Этот человек просто имел талант, непревзойденное желание учиться, познавать и исследовать.  И можно смело объявить, что он за свою жизнь сделал абсолютно все.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785794"/>
            <a:ext cx="84296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Михаил Васильевич Ломоносов (1711 – 1765)</a:t>
            </a:r>
            <a:r>
              <a:rPr lang="ru-RU" dirty="0" smtClean="0"/>
              <a:t> родился в деревне недалеко от Холмогор в семье крестьянина-помора. Учился грамоте у местного дьячка. Прочел все книги, какие смог достать: «Арифметику» Магницкого, «Славянскую грамматику» </a:t>
            </a:r>
            <a:r>
              <a:rPr lang="ru-RU" dirty="0" err="1" smtClean="0"/>
              <a:t>Смотрицкого</a:t>
            </a:r>
            <a:r>
              <a:rPr lang="ru-RU" dirty="0" smtClean="0"/>
              <a:t> и «Псалтирь </a:t>
            </a:r>
            <a:r>
              <a:rPr lang="ru-RU" dirty="0" err="1" smtClean="0"/>
              <a:t>рифмотворную</a:t>
            </a:r>
            <a:r>
              <a:rPr lang="ru-RU" dirty="0" smtClean="0"/>
              <a:t>» </a:t>
            </a:r>
            <a:r>
              <a:rPr lang="ru-RU" dirty="0" err="1" smtClean="0"/>
              <a:t>Симеона</a:t>
            </a:r>
            <a:r>
              <a:rPr lang="ru-RU" dirty="0" smtClean="0"/>
              <a:t> Полоцкого. В 19 лет с рыбным обозом ушел в Москву. Там он, выдав себя за дворянина, поступил в Славяно-греко-латинскую академию, где быстро стал одним из первых учеников. В 1735 году вместе с другими лучшими учениками отправлен в Петербург и зачислен в студенты университета. Через год попал в число студентов, которые по приказу президента Академии наук были направлены на обучение в Германию. В течение трех лет изучал физику и химию в </a:t>
            </a:r>
            <a:r>
              <a:rPr lang="ru-RU" dirty="0" err="1" smtClean="0"/>
              <a:t>Марбургском</a:t>
            </a:r>
            <a:r>
              <a:rPr lang="ru-RU" dirty="0" smtClean="0"/>
              <a:t> университете под руководством выдающегося немецкого </a:t>
            </a:r>
            <a:r>
              <a:rPr lang="ru-RU" dirty="0" smtClean="0"/>
              <a:t>ученого Х.Вольфа. </a:t>
            </a:r>
            <a:r>
              <a:rPr lang="ru-RU" dirty="0" smtClean="0"/>
              <a:t>В это время написал первые научные работы: «О превращении твердого тела в жидкое, в зависимости от движения предшествующей жидкости» и «Физическая диссертация о различии смешанных тел, состоящих в сцеплении корпускул». Также в Марбурге Ломоносов женился на Елизавете </a:t>
            </a:r>
            <a:r>
              <a:rPr lang="ru-RU" dirty="0" err="1" smtClean="0"/>
              <a:t>Цильх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928670"/>
            <a:ext cx="87154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Выдающийся отечественный ученый, автор работ во многих областях естествознания. Среди наследия Ломоносова труды по минералогии, химии, физики, атомно-молекулярной теории, метеорологии, астрономии, географии, истории, критика флогистонной теории горения. 26 мая 1761 года, наблюдая прохождение Венеры по солнечному диску, Ломоносов высказал верное предположение о наличии у планеты атмосферы. Важные его достижениями стали определение причин тепловых явлений («сила теплоты и разное напряжение ее происходит от внутреннего вращательного движения собственной материи тел, различно ускоряемого, а холод объясняется замедленным вращением частичек»).</a:t>
            </a:r>
          </a:p>
          <a:p>
            <a:r>
              <a:rPr lang="ru-RU" sz="1600" dirty="0" err="1" smtClean="0"/>
              <a:t>ТакжеМ.Ломоносов</a:t>
            </a:r>
            <a:r>
              <a:rPr lang="ru-RU" sz="1600" dirty="0" smtClean="0"/>
              <a:t> написал «Российскую грамматику», которая с 1755 ода выдержала 14 изданий. Это была первая получившая широкую известность грамматика русского языка, созданная в России. В ней были четко разграничены русский и церковнославянский языки, а также дана первая классификация основных наречий русского языка. В «Российской грамматике», а также в работах «Краткое руководстве к красноречию...» и «О пользе книг церковных в российском языке» Ломоносов сформулировал концепцию «трех штилей» русского языка.</a:t>
            </a:r>
          </a:p>
          <a:p>
            <a:r>
              <a:rPr lang="ru-RU" sz="1600" dirty="0" smtClean="0"/>
              <a:t>Однако главной заслугой Ломоносова перед Россией стало создание европейской науки в стране, где эта наука находилась в зачаточном состоянии. Он не прекращал усилий по развитию научных учреждений, изданию переводных научных книг и учебников, расширению набора студентов. В 1755 году по инициативе Ломоносова был основан Московский университет, «открытый для всех лиц, способных к наукам». Ломоносовым был написан первый устав Московского университета.</a:t>
            </a:r>
            <a:endParaRPr lang="ru-RU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928670"/>
            <a:ext cx="864399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Основание Московского университета им. Ломоносова Старое здание Московского университета В Москве 26 апреля (7 мая) 1755 г. открылся первый в нашей стране университет, точнее, в этот день открылась часть университета — гимназия, но  через три месяца начались занятия и в самом университете.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2214554"/>
            <a:ext cx="850112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Экономическое и социально-политическое развитие Российской империи в середине XVIII века требовало значительного числа образованных людей. Петербургский академический университет, военно-учебные заведения и профессиональные школы не могли удовлетворить потребности государства в отечественных специалистах. В среде наиболее просвещенных людей России зрела мысль о необходимости создания классического государственного университета, где могли бы обучаться не только дворяне, но и разночинцы.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4357694"/>
            <a:ext cx="842968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Московский университет не был первым университетом России, но это был первый университет, в который принимали всех без исключения молодых людей, независимо от того, к какому сословию они принадлежат. От молодого человека, поступающего в университет, требовалось одно:  чтобы он был талантлив и хотел учиться.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928670"/>
            <a:ext cx="828680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Также Михаил Ломоносов был выдающимся поэтом и реформатором русской поэзии. Вместе с </a:t>
            </a:r>
            <a:r>
              <a:rPr lang="ru-RU" dirty="0" err="1" smtClean="0"/>
              <a:t>Тредьяковским</a:t>
            </a:r>
            <a:r>
              <a:rPr lang="ru-RU" dirty="0" smtClean="0"/>
              <a:t> </a:t>
            </a:r>
            <a:r>
              <a:rPr lang="ru-RU" dirty="0" smtClean="0"/>
              <a:t>ему принадлежит основная заслуга в становлении силлабо-тонической системы стихосложения вместо использовавшейся до XVIII века силлабической. Еще из Германии Ломоносов прислал в Россию «Письмо о правилах российского стихотворства», приложив к нему оду «На взятие Хотина», где применил предложенные правила на практике.</a:t>
            </a:r>
          </a:p>
          <a:p>
            <a:r>
              <a:rPr lang="ru-RU" dirty="0" smtClean="0"/>
              <a:t>Поэтическое наследие Ломоносова включает оды торжественные, философские, дидактические («Письмо о пользе стекла»), стихотворные переложения псалмов, незаконченную героическую поэму «Петр Великий», «Разговор с Анакреоном», героическую идиллию «</a:t>
            </a:r>
            <a:r>
              <a:rPr lang="ru-RU" dirty="0" err="1" smtClean="0"/>
              <a:t>Полидор</a:t>
            </a:r>
            <a:r>
              <a:rPr lang="ru-RU" dirty="0" smtClean="0"/>
              <a:t>», две трагедии, многочисленные стихи, эпиграммы, притчи и переводы.</a:t>
            </a:r>
          </a:p>
          <a:p>
            <a:r>
              <a:rPr lang="ru-RU" dirty="0" smtClean="0"/>
              <a:t>     </a:t>
            </a:r>
          </a:p>
          <a:p>
            <a:r>
              <a:rPr lang="ru-RU" dirty="0" smtClean="0"/>
              <a:t>     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4500571"/>
            <a:ext cx="778674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«Создатель дал роду человеческому две книги. В одной показал свое величество, в другой свою волю. Первая — видимый сей мир, им созданный, чтобы человек, смотря огромность, красоту и стройность его зданий, признал божественное всемогущество, по мере себе дарованного понятия. Вторая книга — Священное Писание. В ней показано </a:t>
            </a:r>
            <a:r>
              <a:rPr lang="ru-RU" dirty="0" err="1" smtClean="0"/>
              <a:t>создателево</a:t>
            </a:r>
            <a:r>
              <a:rPr lang="ru-RU" dirty="0" smtClean="0"/>
              <a:t> благоволение к нашему спасению».                                                              М.В</a:t>
            </a:r>
            <a:r>
              <a:rPr lang="ru-RU" i="1" dirty="0" smtClean="0"/>
              <a:t> Ломоносов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928670"/>
            <a:ext cx="51435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Блаженство общества </a:t>
            </a:r>
            <a:r>
              <a:rPr lang="ru-RU" dirty="0" err="1" smtClean="0"/>
              <a:t>всядневно</a:t>
            </a:r>
            <a:r>
              <a:rPr lang="ru-RU" dirty="0" smtClean="0"/>
              <a:t> возрастает; Монархиня труды к трудам соединяет. Стараясь о добре великих нам отрад</a:t>
            </a:r>
            <a:r>
              <a:rPr lang="ru-RU" dirty="0" smtClean="0"/>
              <a:t>,                              </a:t>
            </a:r>
            <a:r>
              <a:rPr lang="ru-RU" dirty="0" smtClean="0"/>
              <a:t>О воспитании печется малых чад</a:t>
            </a:r>
            <a:r>
              <a:rPr lang="ru-RU" dirty="0" smtClean="0"/>
              <a:t>;                    </a:t>
            </a:r>
            <a:r>
              <a:rPr lang="ru-RU" dirty="0" smtClean="0"/>
              <a:t>Дабы, что в Отчестве оставлено презренно, Приобрело ему сокровище бесценно</a:t>
            </a:r>
            <a:r>
              <a:rPr lang="ru-RU" dirty="0" smtClean="0"/>
              <a:t>;                </a:t>
            </a:r>
            <a:r>
              <a:rPr lang="ru-RU" dirty="0" smtClean="0"/>
              <a:t>И чтоб из тяжкого для общества числа Воздвигнуть с нравами похвальны ремесла. Рачители добра грядущему потомству! Внемлите с радостью полезному </a:t>
            </a:r>
            <a:r>
              <a:rPr lang="ru-RU" dirty="0" err="1" smtClean="0"/>
              <a:t>питомству</a:t>
            </a:r>
            <a:r>
              <a:rPr lang="ru-RU" dirty="0" smtClean="0"/>
              <a:t>: Похвально дело есть убогих призирать</a:t>
            </a:r>
            <a:r>
              <a:rPr lang="ru-RU" dirty="0" smtClean="0"/>
              <a:t>,              </a:t>
            </a:r>
            <a:r>
              <a:rPr lang="ru-RU" dirty="0" err="1" smtClean="0"/>
              <a:t>Сугуба</a:t>
            </a:r>
            <a:r>
              <a:rPr lang="ru-RU" dirty="0" smtClean="0"/>
              <a:t> похвала для пользы воспитать</a:t>
            </a:r>
            <a:r>
              <a:rPr lang="ru-RU" dirty="0" smtClean="0"/>
              <a:t>;             </a:t>
            </a:r>
            <a:r>
              <a:rPr lang="ru-RU" dirty="0" smtClean="0"/>
              <a:t>Натура то гласит, повелевает вера</a:t>
            </a:r>
            <a:r>
              <a:rPr lang="ru-RU" dirty="0" smtClean="0"/>
              <a:t>.            </a:t>
            </a:r>
            <a:r>
              <a:rPr lang="ru-RU" dirty="0" smtClean="0"/>
              <a:t>Внемлите важности монаршего примера: Екатерина вас </a:t>
            </a:r>
            <a:r>
              <a:rPr lang="ru-RU" dirty="0" err="1" smtClean="0"/>
              <a:t>предводит</a:t>
            </a:r>
            <a:r>
              <a:rPr lang="ru-RU" dirty="0" smtClean="0"/>
              <a:t> к чести сей</a:t>
            </a:r>
            <a:r>
              <a:rPr lang="ru-RU" dirty="0" smtClean="0"/>
              <a:t>,              </a:t>
            </a:r>
            <a:r>
              <a:rPr lang="ru-RU" dirty="0" smtClean="0"/>
              <a:t>Спешите щедростью, как верностью, за ней.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214290"/>
            <a:ext cx="628652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Искусные певцы всегда в напевах тщатся</a:t>
            </a:r>
            <a:r>
              <a:rPr lang="ru-RU" sz="1600" dirty="0" smtClean="0"/>
              <a:t>,                                                   </a:t>
            </a:r>
            <a:r>
              <a:rPr lang="ru-RU" sz="1600" dirty="0" smtClean="0"/>
              <a:t>Дабы на букве </a:t>
            </a:r>
            <a:r>
              <a:rPr lang="ru-RU" sz="1600" i="1" dirty="0" smtClean="0"/>
              <a:t>А</a:t>
            </a:r>
            <a:r>
              <a:rPr lang="ru-RU" sz="1600" dirty="0" smtClean="0"/>
              <a:t> всех доле </a:t>
            </a:r>
            <a:r>
              <a:rPr lang="ru-RU" sz="1600" dirty="0" err="1" smtClean="0"/>
              <a:t>остояться</a:t>
            </a:r>
            <a:r>
              <a:rPr lang="ru-RU" sz="1600" dirty="0" smtClean="0"/>
              <a:t>;                                                   </a:t>
            </a:r>
            <a:r>
              <a:rPr lang="ru-RU" sz="1600" dirty="0" smtClean="0"/>
              <a:t>На </a:t>
            </a:r>
            <a:r>
              <a:rPr lang="ru-RU" sz="1600" i="1" dirty="0" smtClean="0"/>
              <a:t>Е</a:t>
            </a:r>
            <a:r>
              <a:rPr lang="ru-RU" sz="1600" dirty="0" smtClean="0"/>
              <a:t>, на </a:t>
            </a:r>
            <a:r>
              <a:rPr lang="ru-RU" sz="1600" i="1" dirty="0" smtClean="0"/>
              <a:t>О</a:t>
            </a:r>
            <a:r>
              <a:rPr lang="ru-RU" sz="1600" dirty="0" smtClean="0"/>
              <a:t> притом умеренность иметь</a:t>
            </a:r>
            <a:r>
              <a:rPr lang="ru-RU" sz="1600" dirty="0" smtClean="0"/>
              <a:t>;                                                </a:t>
            </a:r>
            <a:r>
              <a:rPr lang="ru-RU" sz="1600" dirty="0" smtClean="0"/>
              <a:t>Чрез </a:t>
            </a:r>
            <a:r>
              <a:rPr lang="ru-RU" sz="1600" i="1" dirty="0" smtClean="0"/>
              <a:t>У</a:t>
            </a:r>
            <a:r>
              <a:rPr lang="ru-RU" sz="1600" dirty="0" smtClean="0"/>
              <a:t> и через </a:t>
            </a:r>
            <a:r>
              <a:rPr lang="ru-RU" sz="1600" i="1" dirty="0" smtClean="0"/>
              <a:t>И</a:t>
            </a:r>
            <a:r>
              <a:rPr lang="ru-RU" sz="1600" dirty="0" smtClean="0"/>
              <a:t> с поспешностью лететь</a:t>
            </a:r>
            <a:r>
              <a:rPr lang="ru-RU" sz="1600" dirty="0" smtClean="0"/>
              <a:t>:                                       </a:t>
            </a:r>
            <a:r>
              <a:rPr lang="ru-RU" sz="1600" dirty="0" smtClean="0"/>
              <a:t>Чтоб оным нежному была приятность слуху</a:t>
            </a:r>
            <a:r>
              <a:rPr lang="ru-RU" sz="1600" dirty="0" smtClean="0"/>
              <a:t>,                                       </a:t>
            </a:r>
            <a:r>
              <a:rPr lang="ru-RU" sz="1600" dirty="0" smtClean="0"/>
              <a:t>А сими не </a:t>
            </a:r>
            <a:r>
              <a:rPr lang="ru-RU" sz="1600" dirty="0" err="1" smtClean="0"/>
              <a:t>принесть</a:t>
            </a:r>
            <a:r>
              <a:rPr lang="ru-RU" sz="1600" dirty="0" smtClean="0"/>
              <a:t> несносной скуки уху</a:t>
            </a:r>
            <a:r>
              <a:rPr lang="ru-RU" sz="1600" dirty="0" smtClean="0"/>
              <a:t>.                                               </a:t>
            </a:r>
            <a:r>
              <a:rPr lang="ru-RU" sz="1600" dirty="0" smtClean="0"/>
              <a:t>Великая Москва в яз</a:t>
            </a:r>
            <a:r>
              <a:rPr lang="ru-RU" sz="1600" i="1" dirty="0" smtClean="0"/>
              <a:t>ы</a:t>
            </a:r>
            <a:r>
              <a:rPr lang="ru-RU" sz="1600" dirty="0" smtClean="0"/>
              <a:t>ке толь нежна</a:t>
            </a:r>
            <a:r>
              <a:rPr lang="ru-RU" sz="1600" dirty="0" smtClean="0"/>
              <a:t>,                                                    </a:t>
            </a:r>
            <a:r>
              <a:rPr lang="ru-RU" sz="1600" dirty="0" smtClean="0"/>
              <a:t>Что </a:t>
            </a:r>
            <a:r>
              <a:rPr lang="ru-RU" sz="1600" i="1" dirty="0" smtClean="0"/>
              <a:t>А</a:t>
            </a:r>
            <a:r>
              <a:rPr lang="ru-RU" sz="1600" dirty="0" smtClean="0"/>
              <a:t> произносить за </a:t>
            </a:r>
            <a:r>
              <a:rPr lang="ru-RU" sz="1600" i="1" dirty="0" smtClean="0"/>
              <a:t>О</a:t>
            </a:r>
            <a:r>
              <a:rPr lang="ru-RU" sz="1600" dirty="0" smtClean="0"/>
              <a:t> велит она</a:t>
            </a:r>
            <a:r>
              <a:rPr lang="ru-RU" sz="1600" dirty="0" smtClean="0"/>
              <a:t>.                                                       </a:t>
            </a:r>
            <a:r>
              <a:rPr lang="ru-RU" sz="1600" dirty="0" smtClean="0"/>
              <a:t>В музыке что распев, то над словами </a:t>
            </a:r>
            <a:r>
              <a:rPr lang="ru-RU" sz="1600" dirty="0" smtClean="0"/>
              <a:t>сила                                        </a:t>
            </a:r>
            <a:r>
              <a:rPr lang="ru-RU" sz="1600" dirty="0" smtClean="0"/>
              <a:t>Природа нас блюсти закон сей научила</a:t>
            </a:r>
            <a:r>
              <a:rPr lang="ru-RU" sz="1600" dirty="0" smtClean="0"/>
              <a:t>.                                          </a:t>
            </a:r>
            <a:r>
              <a:rPr lang="ru-RU" sz="1600" dirty="0" smtClean="0"/>
              <a:t>Без силы </a:t>
            </a:r>
            <a:r>
              <a:rPr lang="ru-RU" sz="1600" i="1" dirty="0" smtClean="0"/>
              <a:t>б</a:t>
            </a:r>
            <a:r>
              <a:rPr lang="ru-RU" sz="1600" b="1" i="1" dirty="0" smtClean="0"/>
              <a:t>е</a:t>
            </a:r>
            <a:r>
              <a:rPr lang="ru-RU" sz="1600" i="1" dirty="0" smtClean="0"/>
              <a:t>реги</a:t>
            </a:r>
            <a:r>
              <a:rPr lang="ru-RU" sz="1600" dirty="0" smtClean="0"/>
              <a:t>, но с силой </a:t>
            </a:r>
            <a:r>
              <a:rPr lang="ru-RU" sz="1600" i="1" dirty="0" smtClean="0"/>
              <a:t>берег</a:t>
            </a:r>
            <a:r>
              <a:rPr lang="ru-RU" sz="1600" b="1" i="1" dirty="0" smtClean="0"/>
              <a:t>а</a:t>
            </a:r>
            <a:r>
              <a:rPr lang="ru-RU" sz="1600" dirty="0" smtClean="0"/>
              <a:t>,                                                      </a:t>
            </a:r>
            <a:r>
              <a:rPr lang="ru-RU" sz="1600" dirty="0" smtClean="0"/>
              <a:t>И </a:t>
            </a:r>
            <a:r>
              <a:rPr lang="ru-RU" sz="1600" i="1" dirty="0" err="1" smtClean="0"/>
              <a:t>сн</a:t>
            </a:r>
            <a:r>
              <a:rPr lang="ru-RU" sz="1600" b="1" i="1" dirty="0" err="1" smtClean="0"/>
              <a:t>е</a:t>
            </a:r>
            <a:r>
              <a:rPr lang="ru-RU" sz="1600" i="1" dirty="0" err="1" smtClean="0"/>
              <a:t>ги</a:t>
            </a:r>
            <a:r>
              <a:rPr lang="ru-RU" sz="1600" dirty="0" smtClean="0"/>
              <a:t> без нее мы говорим </a:t>
            </a:r>
            <a:r>
              <a:rPr lang="ru-RU" sz="1600" i="1" dirty="0" smtClean="0"/>
              <a:t>снег</a:t>
            </a:r>
            <a:r>
              <a:rPr lang="ru-RU" sz="1600" b="1" i="1" dirty="0" smtClean="0"/>
              <a:t>а</a:t>
            </a:r>
            <a:r>
              <a:rPr lang="ru-RU" sz="1600" dirty="0" smtClean="0"/>
              <a:t>. </a:t>
            </a:r>
            <a:r>
              <a:rPr lang="ru-RU" sz="1600" dirty="0" smtClean="0"/>
              <a:t>                                             Довольно </a:t>
            </a:r>
            <a:r>
              <a:rPr lang="ru-RU" sz="1600" dirty="0" smtClean="0"/>
              <a:t>кажут нам толь ясные дов</a:t>
            </a:r>
            <a:r>
              <a:rPr lang="ru-RU" sz="1600" b="1" dirty="0" smtClean="0"/>
              <a:t>о</a:t>
            </a:r>
            <a:r>
              <a:rPr lang="ru-RU" sz="1600" dirty="0" smtClean="0"/>
              <a:t>ды</a:t>
            </a:r>
            <a:r>
              <a:rPr lang="ru-RU" sz="1600" dirty="0" smtClean="0"/>
              <a:t>,                                                     </a:t>
            </a:r>
            <a:r>
              <a:rPr lang="ru-RU" sz="1600" dirty="0" smtClean="0"/>
              <a:t>Что ищет наш язык везде от </a:t>
            </a:r>
            <a:r>
              <a:rPr lang="ru-RU" sz="1600" i="1" dirty="0" smtClean="0"/>
              <a:t>И</a:t>
            </a:r>
            <a:r>
              <a:rPr lang="ru-RU" sz="1600" dirty="0" smtClean="0"/>
              <a:t> свободы</a:t>
            </a:r>
            <a:r>
              <a:rPr lang="ru-RU" sz="1600" dirty="0" smtClean="0"/>
              <a:t>.                                         </a:t>
            </a:r>
            <a:r>
              <a:rPr lang="ru-RU" sz="1600" i="1" dirty="0" smtClean="0"/>
              <a:t>Или уж</a:t>
            </a:r>
            <a:r>
              <a:rPr lang="ru-RU" sz="1600" dirty="0" smtClean="0"/>
              <a:t> стало </a:t>
            </a:r>
            <a:r>
              <a:rPr lang="ru-RU" sz="1600" i="1" dirty="0" smtClean="0"/>
              <a:t>иль</a:t>
            </a:r>
            <a:r>
              <a:rPr lang="ru-RU" sz="1600" dirty="0" smtClean="0"/>
              <a:t>; </a:t>
            </a:r>
            <a:r>
              <a:rPr lang="ru-RU" sz="1600" i="1" dirty="0" smtClean="0"/>
              <a:t>коли</a:t>
            </a:r>
            <a:r>
              <a:rPr lang="ru-RU" sz="1600" dirty="0" smtClean="0"/>
              <a:t> уж стало </a:t>
            </a:r>
            <a:r>
              <a:rPr lang="ru-RU" sz="1600" i="1" dirty="0" smtClean="0"/>
              <a:t>коль</a:t>
            </a:r>
            <a:r>
              <a:rPr lang="ru-RU" sz="1600" dirty="0" smtClean="0"/>
              <a:t>;                                                </a:t>
            </a:r>
            <a:r>
              <a:rPr lang="ru-RU" sz="1600" i="1" dirty="0" err="1" smtClean="0"/>
              <a:t>Изволи</a:t>
            </a:r>
            <a:r>
              <a:rPr lang="ru-RU" sz="1600" dirty="0" smtClean="0"/>
              <a:t> ныне все везде твердят </a:t>
            </a:r>
            <a:r>
              <a:rPr lang="ru-RU" sz="1600" i="1" dirty="0" smtClean="0"/>
              <a:t>изволь</a:t>
            </a:r>
            <a:r>
              <a:rPr lang="ru-RU" sz="1600" dirty="0" smtClean="0"/>
              <a:t>.                                               </a:t>
            </a:r>
            <a:r>
              <a:rPr lang="ru-RU" sz="1600" dirty="0" smtClean="0"/>
              <a:t>За </a:t>
            </a:r>
            <a:r>
              <a:rPr lang="ru-RU" sz="1600" i="1" dirty="0" smtClean="0"/>
              <a:t>спиши</a:t>
            </a:r>
            <a:r>
              <a:rPr lang="ru-RU" sz="1600" dirty="0" smtClean="0"/>
              <a:t> </a:t>
            </a:r>
            <a:r>
              <a:rPr lang="ru-RU" sz="1600" i="1" dirty="0" smtClean="0"/>
              <a:t>спишь</a:t>
            </a:r>
            <a:r>
              <a:rPr lang="ru-RU" sz="1600" dirty="0" smtClean="0"/>
              <a:t>, и </a:t>
            </a:r>
            <a:r>
              <a:rPr lang="ru-RU" sz="1600" i="1" dirty="0" smtClean="0"/>
              <a:t>спать</a:t>
            </a:r>
            <a:r>
              <a:rPr lang="ru-RU" sz="1600" dirty="0" smtClean="0"/>
              <a:t> мы говорим за </a:t>
            </a:r>
            <a:r>
              <a:rPr lang="ru-RU" sz="1600" i="1" dirty="0" err="1" smtClean="0"/>
              <a:t>спати</a:t>
            </a:r>
            <a:r>
              <a:rPr lang="ru-RU" sz="1600" dirty="0" smtClean="0"/>
              <a:t>.                                    </a:t>
            </a:r>
            <a:r>
              <a:rPr lang="ru-RU" sz="1600" dirty="0" smtClean="0"/>
              <a:t>На что же, </a:t>
            </a:r>
            <a:r>
              <a:rPr lang="ru-RU" sz="1600" dirty="0" err="1" smtClean="0"/>
              <a:t>Трисотин</a:t>
            </a:r>
            <a:r>
              <a:rPr lang="ru-RU" sz="1600" dirty="0" smtClean="0"/>
              <a:t>, к нам тянешь </a:t>
            </a:r>
            <a:r>
              <a:rPr lang="ru-RU" sz="1600" i="1" dirty="0" smtClean="0"/>
              <a:t>И</a:t>
            </a:r>
            <a:r>
              <a:rPr lang="ru-RU" sz="1600" dirty="0" smtClean="0"/>
              <a:t> некстати</a:t>
            </a:r>
            <a:r>
              <a:rPr lang="ru-RU" sz="1600" dirty="0" smtClean="0"/>
              <a:t>?                                         </a:t>
            </a:r>
            <a:r>
              <a:rPr lang="ru-RU" sz="1600" dirty="0" smtClean="0"/>
              <a:t>Напрасно злобной сей ты </a:t>
            </a:r>
            <a:r>
              <a:rPr lang="ru-RU" sz="1600" dirty="0" err="1" smtClean="0"/>
              <a:t>предприял</a:t>
            </a:r>
            <a:r>
              <a:rPr lang="ru-RU" sz="1600" dirty="0" smtClean="0"/>
              <a:t> совет</a:t>
            </a:r>
            <a:r>
              <a:rPr lang="ru-RU" sz="1600" dirty="0" smtClean="0"/>
              <a:t>,                                                 </a:t>
            </a:r>
            <a:r>
              <a:rPr lang="ru-RU" sz="1600" dirty="0" smtClean="0"/>
              <a:t>Чтоб, льстя тебе, когда российской принял </a:t>
            </a:r>
            <a:r>
              <a:rPr lang="ru-RU" sz="1600" dirty="0" smtClean="0"/>
              <a:t>свет                                   </a:t>
            </a:r>
            <a:r>
              <a:rPr lang="ru-RU" sz="1600" i="1" dirty="0" err="1" smtClean="0"/>
              <a:t>Свиныи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визги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вси</a:t>
            </a:r>
            <a:r>
              <a:rPr lang="ru-RU" sz="1600" i="1" dirty="0" smtClean="0"/>
              <a:t> и </a:t>
            </a:r>
            <a:r>
              <a:rPr lang="ru-RU" sz="1600" i="1" dirty="0" err="1" smtClean="0"/>
              <a:t>дикии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и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злыи</a:t>
            </a:r>
            <a:r>
              <a:rPr lang="ru-RU" sz="1600" i="1" dirty="0" smtClean="0"/>
              <a:t> </a:t>
            </a:r>
            <a:r>
              <a:rPr lang="ru-RU" sz="1600" i="1" dirty="0" smtClean="0"/>
              <a:t>                                                              И </a:t>
            </a:r>
            <a:r>
              <a:rPr lang="ru-RU" sz="1600" i="1" dirty="0" err="1" smtClean="0"/>
              <a:t>истинныи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ти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и</a:t>
            </a:r>
            <a:r>
              <a:rPr lang="ru-RU" sz="1600" i="1" dirty="0" smtClean="0"/>
              <a:t> лживы и </a:t>
            </a:r>
            <a:r>
              <a:rPr lang="ru-RU" sz="1600" i="1" dirty="0" err="1" smtClean="0"/>
              <a:t>кривыи</a:t>
            </a:r>
            <a:r>
              <a:rPr lang="ru-RU" sz="1600" i="1" dirty="0" smtClean="0"/>
              <a:t>.                                                          </a:t>
            </a:r>
            <a:r>
              <a:rPr lang="ru-RU" sz="1600" dirty="0" smtClean="0"/>
              <a:t> </a:t>
            </a:r>
            <a:r>
              <a:rPr lang="ru-RU" sz="1600" dirty="0" smtClean="0"/>
              <a:t>Яз</a:t>
            </a:r>
            <a:r>
              <a:rPr lang="ru-RU" sz="1600" i="1" dirty="0" smtClean="0"/>
              <a:t>ы</a:t>
            </a:r>
            <a:r>
              <a:rPr lang="ru-RU" sz="1600" dirty="0" smtClean="0"/>
              <a:t>ка нашего небесна красота Не будет никогда </a:t>
            </a:r>
            <a:r>
              <a:rPr lang="ru-RU" sz="1600" dirty="0" err="1" smtClean="0"/>
              <a:t>попранна</a:t>
            </a:r>
            <a:r>
              <a:rPr lang="ru-RU" sz="1600" dirty="0" smtClean="0"/>
              <a:t> от скота. От яду твоего он сам себя избавит И вред сей выплюнув, поверь, тебя </a:t>
            </a:r>
            <a:r>
              <a:rPr lang="ru-RU" sz="1600" dirty="0" smtClean="0"/>
              <a:t>заставит                                                                      </a:t>
            </a:r>
            <a:r>
              <a:rPr lang="ru-RU" sz="1600" dirty="0" err="1" smtClean="0"/>
              <a:t>Скончать</a:t>
            </a:r>
            <a:r>
              <a:rPr lang="ru-RU" sz="1600" dirty="0" smtClean="0"/>
              <a:t> твой скверной визг </a:t>
            </a:r>
            <a:r>
              <a:rPr lang="ru-RU" sz="1600" dirty="0" err="1" smtClean="0"/>
              <a:t>стонанием</a:t>
            </a:r>
            <a:r>
              <a:rPr lang="ru-RU" sz="1600" dirty="0" smtClean="0"/>
              <a:t> совы</a:t>
            </a:r>
            <a:r>
              <a:rPr lang="ru-RU" sz="1600" dirty="0" smtClean="0"/>
              <a:t>,                               </a:t>
            </a:r>
            <a:r>
              <a:rPr lang="ru-RU" sz="1600" dirty="0" smtClean="0"/>
              <a:t>Негодным в русской стих и </a:t>
            </a:r>
            <a:r>
              <a:rPr lang="ru-RU" sz="1600" dirty="0" err="1" smtClean="0"/>
              <a:t>пропастным</a:t>
            </a:r>
            <a:r>
              <a:rPr lang="ru-RU" sz="1600" dirty="0" smtClean="0"/>
              <a:t> </a:t>
            </a:r>
            <a:r>
              <a:rPr lang="ru-RU" sz="1600" i="1" dirty="0" smtClean="0"/>
              <a:t>увы</a:t>
            </a:r>
            <a:r>
              <a:rPr lang="ru-RU" sz="1600" dirty="0" smtClean="0"/>
              <a:t>!</a:t>
            </a:r>
            <a:endParaRPr lang="ru-RU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Библиотека\Desktop\книги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928670"/>
            <a:ext cx="8001056" cy="55721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Библиотека\Desktop\грам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714356"/>
            <a:ext cx="6643734" cy="52864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105</TotalTime>
  <Words>983</Words>
  <Application>Microsoft Office PowerPoint</Application>
  <PresentationFormat>Экран (4:3)</PresentationFormat>
  <Paragraphs>35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Ломоносов  Михаил  Васильевич                             (1711 – 1785)  310 лет со дня рождения.      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Ломоносов  Михаил  Васильевич                             (1711 – 1785)  310 лет со дня рождения.</dc:title>
  <dc:creator>Библиотека</dc:creator>
  <cp:lastModifiedBy>Библиотека</cp:lastModifiedBy>
  <cp:revision>13</cp:revision>
  <dcterms:created xsi:type="dcterms:W3CDTF">2021-11-19T02:32:52Z</dcterms:created>
  <dcterms:modified xsi:type="dcterms:W3CDTF">2021-12-15T05:52:02Z</dcterms:modified>
</cp:coreProperties>
</file>